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3" r:id="rId2"/>
    <p:sldId id="349" r:id="rId3"/>
    <p:sldId id="350" r:id="rId4"/>
    <p:sldId id="351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D7DB"/>
    <a:srgbClr val="F6C02F"/>
    <a:srgbClr val="005E77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36"/>
    <p:restoredTop sz="94624"/>
  </p:normalViewPr>
  <p:slideViewPr>
    <p:cSldViewPr snapToGrid="0">
      <p:cViewPr varScale="1">
        <p:scale>
          <a:sx n="134" d="100"/>
          <a:sy n="134" d="100"/>
        </p:scale>
        <p:origin x="1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epatientanalytics/EPatient%20Analytics%20Dropbox/EPatient%20Analytics%20GmbH%20USt%20ID%20DE296480832/2_Shared_Folder/1_EPA_Team/1_Produkte/1_EPatient_Survey/2023/Kommunikation_extern/Presse_PM_PK/Vorschla&#776;ge_Diagramme_Date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eamepa/EPatient%20Analytics%20Dropbox/Lidya%20Knopf/2_Shared_Folder/1_EPA_Team/1_Produkte/1_EPatient_Survey/2023/Kommunikation_extern/Presse_PM_PK/Vorschla&#776;ge_Diagramme_Dat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eamepa/EPatient%20Analytics%20Dropbox/Lidya%20Knopf/2_Shared_Folder/1_EPA_Team/1_Produkte/1_EPatient_Survey/2023/Kommunikation_extern/Presse_PM_PK/Vorschla&#776;ge_Diagramme_Dat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ln w="12700">
              <a:noFill/>
            </a:ln>
          </c:spPr>
          <c:dPt>
            <c:idx val="0"/>
            <c:bubble3D val="0"/>
            <c:spPr>
              <a:solidFill>
                <a:srgbClr val="005E77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41-C84D-AD99-8D8C80E6D4B1}"/>
              </c:ext>
            </c:extLst>
          </c:dPt>
          <c:dPt>
            <c:idx val="1"/>
            <c:bubble3D val="0"/>
            <c:spPr>
              <a:solidFill>
                <a:srgbClr val="26D7DB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41-C84D-AD99-8D8C80E6D4B1}"/>
              </c:ext>
            </c:extLst>
          </c:dPt>
          <c:dPt>
            <c:idx val="2"/>
            <c:bubble3D val="0"/>
            <c:spPr>
              <a:solidFill>
                <a:srgbClr val="E4E0DE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41-C84D-AD99-8D8C80E6D4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41-C84D-AD99-8D8C80E6D4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Inter Tight Medium" pitchFamily="2" charset="0"/>
                    <a:ea typeface="Inter Tight Medium" pitchFamily="2" charset="0"/>
                    <a:cs typeface="Inter Tight Medium" pitchFamily="2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Tabelle2!$A$2:$A$5</c:f>
              <c:strCache>
                <c:ptCount val="4"/>
                <c:pt idx="0">
                  <c:v>Big Tech + Social Media (global)</c:v>
                </c:pt>
                <c:pt idx="1">
                  <c:v>Gesundheitsportale (deutsche Verlage)</c:v>
                </c:pt>
                <c:pt idx="2">
                  <c:v>Krankenkassen</c:v>
                </c:pt>
                <c:pt idx="3">
                  <c:v>Apotheken (Vor-Ort/Versand)</c:v>
                </c:pt>
              </c:strCache>
            </c:strRef>
          </c:cat>
          <c:val>
            <c:numRef>
              <c:f>Tabelle2!$B$2:$B$5</c:f>
              <c:numCache>
                <c:formatCode>0%</c:formatCode>
                <c:ptCount val="4"/>
                <c:pt idx="0">
                  <c:v>0.45</c:v>
                </c:pt>
                <c:pt idx="1">
                  <c:v>0.24</c:v>
                </c:pt>
                <c:pt idx="2">
                  <c:v>0.14000000000000001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41-C84D-AD99-8D8C80E6D4B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82984849331101"/>
          <c:y val="0.11702988457557613"/>
          <c:w val="0.31218124189808688"/>
          <c:h val="0.72933457361091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Inter Tight Medium" pitchFamily="2" charset="0"/>
              <a:ea typeface="Inter Tight Medium" pitchFamily="2" charset="0"/>
              <a:cs typeface="Inter Tight Medium" pitchFamily="2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Inter Tight Medium" pitchFamily="2" charset="0"/>
          <a:ea typeface="Inter Tight Medium" pitchFamily="2" charset="0"/>
          <a:cs typeface="Inter Tight Medium" pitchFamily="2" charset="0"/>
        </a:defRPr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12044547977766E-2"/>
          <c:y val="0"/>
          <c:w val="0.53710080047064246"/>
          <c:h val="0.91122241970977813"/>
        </c:manualLayout>
      </c:layout>
      <c:lineChart>
        <c:grouping val="standard"/>
        <c:varyColors val="0"/>
        <c:ser>
          <c:idx val="0"/>
          <c:order val="0"/>
          <c:tx>
            <c:strRef>
              <c:f>Tabelle3!$A$2</c:f>
              <c:strCache>
                <c:ptCount val="1"/>
                <c:pt idx="0">
                  <c:v>Vitaldaten digital tracken</c:v>
                </c:pt>
              </c:strCache>
            </c:strRef>
          </c:tx>
          <c:spPr>
            <a:ln w="31750" cap="rnd">
              <a:solidFill>
                <a:srgbClr val="F6C02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193784303268293E-2"/>
                  <c:y val="-1.0332023154969031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E4-7B4F-8561-5A05BE6AAC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E4-7B4F-8561-5A05BE6AAC7D}"/>
                </c:ext>
              </c:extLst>
            </c:dLbl>
            <c:dLbl>
              <c:idx val="2"/>
              <c:layout>
                <c:manualLayout>
                  <c:x val="-1.0945239559894735E-2"/>
                  <c:y val="-1.1271428194235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E4-7B4F-8561-5A05BE6AA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Inter Tight Medium" pitchFamily="2" charset="0"/>
                    <a:ea typeface="Inter Tight Medium" pitchFamily="2" charset="0"/>
                    <a:cs typeface="Inter Tight Medium" pitchFamily="2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Tabelle3!$B$1:$D$1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Tabelle3!$B$2:$D$2</c:f>
              <c:numCache>
                <c:formatCode>0%</c:formatCode>
                <c:ptCount val="3"/>
                <c:pt idx="0">
                  <c:v>0.18</c:v>
                </c:pt>
                <c:pt idx="1">
                  <c:v>0.19</c:v>
                </c:pt>
                <c:pt idx="2">
                  <c:v>0.23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3E4-7B4F-8561-5A05BE6AAC7D}"/>
            </c:ext>
          </c:extLst>
        </c:ser>
        <c:ser>
          <c:idx val="1"/>
          <c:order val="1"/>
          <c:tx>
            <c:strRef>
              <c:f>Tabelle3!$A$3</c:f>
              <c:strCache>
                <c:ptCount val="1"/>
                <c:pt idx="0">
                  <c:v>Online-Gesundheitskurse</c:v>
                </c:pt>
              </c:strCache>
            </c:strRef>
          </c:tx>
          <c:spPr>
            <a:ln w="31750" cap="rnd">
              <a:solidFill>
                <a:srgbClr val="005E77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778374966420905E-2"/>
                  <c:y val="-1.9724999339911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E4-7B4F-8561-5A05BE6AAC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E4-7B4F-8561-5A05BE6AAC7D}"/>
                </c:ext>
              </c:extLst>
            </c:dLbl>
            <c:dLbl>
              <c:idx val="2"/>
              <c:layout>
                <c:manualLayout>
                  <c:x val="-9.9629435554171933E-3"/>
                  <c:y val="2.817857048558673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E4-7B4F-8561-5A05BE6AA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Inter Tight Medium" pitchFamily="2" charset="0"/>
                    <a:ea typeface="Inter Tight Medium" pitchFamily="2" charset="0"/>
                    <a:cs typeface="Inter Tight Medium" pitchFamily="2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Tabelle3!$B$1:$D$1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Tabelle3!$B$3:$D$3</c:f>
              <c:numCache>
                <c:formatCode>0%</c:formatCode>
                <c:ptCount val="3"/>
                <c:pt idx="0">
                  <c:v>0.31</c:v>
                </c:pt>
                <c:pt idx="1">
                  <c:v>0.18</c:v>
                </c:pt>
                <c:pt idx="2">
                  <c:v>0.17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C3E4-7B4F-8561-5A05BE6AAC7D}"/>
            </c:ext>
          </c:extLst>
        </c:ser>
        <c:ser>
          <c:idx val="2"/>
          <c:order val="2"/>
          <c:tx>
            <c:strRef>
              <c:f>Tabelle3!$A$4</c:f>
              <c:strCache>
                <c:ptCount val="1"/>
                <c:pt idx="0">
                  <c:v>Online-Videosprechstunde Ärzte</c:v>
                </c:pt>
              </c:strCache>
            </c:strRef>
          </c:tx>
          <c:spPr>
            <a:ln w="31750" cap="rnd">
              <a:solidFill>
                <a:srgbClr val="26D7D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5820102017956961E-2"/>
                  <c:y val="2.81785704855877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E4-7B4F-8561-5A05BE6AAC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E4-7B4F-8561-5A05BE6AAC7D}"/>
                </c:ext>
              </c:extLst>
            </c:dLbl>
            <c:dLbl>
              <c:idx val="2"/>
              <c:layout>
                <c:manualLayout>
                  <c:x val="-6.6381844633014034E-3"/>
                  <c:y val="1.4089285242793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E4-7B4F-8561-5A05BE6AA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Inter Tight Medium" pitchFamily="2" charset="0"/>
                    <a:ea typeface="Inter Tight Medium" pitchFamily="2" charset="0"/>
                    <a:cs typeface="Inter Tight Medium" pitchFamily="2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Tabelle3!$B$1:$D$1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Tabelle3!$B$4:$D$4</c:f>
              <c:numCache>
                <c:formatCode>0%</c:formatCode>
                <c:ptCount val="3"/>
                <c:pt idx="0">
                  <c:v>0.13</c:v>
                </c:pt>
                <c:pt idx="1">
                  <c:v>0.17</c:v>
                </c:pt>
                <c:pt idx="2">
                  <c:v>0.14000000000000001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C3E4-7B4F-8561-5A05BE6AAC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8097488"/>
        <c:axId val="558099488"/>
      </c:lineChart>
      <c:catAx>
        <c:axId val="55809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Inter Tight Medium" pitchFamily="2" charset="0"/>
                <a:ea typeface="Inter Tight Medium" pitchFamily="2" charset="0"/>
                <a:cs typeface="Inter Tight Medium" pitchFamily="2" charset="0"/>
              </a:defRPr>
            </a:pPr>
            <a:endParaRPr lang="de-DE"/>
          </a:p>
        </c:txPr>
        <c:crossAx val="558099488"/>
        <c:crosses val="autoZero"/>
        <c:auto val="1"/>
        <c:lblAlgn val="ctr"/>
        <c:lblOffset val="100"/>
        <c:noMultiLvlLbl val="0"/>
      </c:catAx>
      <c:valAx>
        <c:axId val="558099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580974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56491389114636"/>
          <c:y val="0.21538057378225861"/>
          <c:w val="0.29712268838639116"/>
          <c:h val="0.51569934663435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Inter Tight Medium" pitchFamily="2" charset="0"/>
              <a:ea typeface="Inter Tight Medium" pitchFamily="2" charset="0"/>
              <a:cs typeface="Inter Tight Medium" pitchFamily="2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latin typeface="Inter Tight Medium" pitchFamily="2" charset="0"/>
          <a:ea typeface="Inter Tight Medium" pitchFamily="2" charset="0"/>
          <a:cs typeface="Inter Tight Medium" pitchFamily="2" charset="0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60052002386707"/>
          <c:y val="0.14257922946201357"/>
          <c:w val="0.67663507504364528"/>
          <c:h val="0.6565704280370388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Tabelle1!$A$4</c:f>
              <c:strCache>
                <c:ptCount val="1"/>
                <c:pt idx="0">
                  <c:v>Anzahl d. Geräte</c:v>
                </c:pt>
              </c:strCache>
            </c:strRef>
          </c:tx>
          <c:spPr>
            <a:ln w="63500" cap="rnd"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0000">
                    <a:schemeClr val="accent4">
                      <a:lumMod val="95000"/>
                      <a:lumOff val="5000"/>
                    </a:schemeClr>
                  </a:gs>
                  <a:gs pos="93000">
                    <a:schemeClr val="accent4">
                      <a:lumMod val="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39700" cap="rnd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0000">
                      <a:schemeClr val="accent4">
                        <a:lumMod val="95000"/>
                        <a:lumOff val="5000"/>
                      </a:schemeClr>
                    </a:gs>
                    <a:gs pos="93000">
                      <a:schemeClr val="accent4">
                        <a:lumMod val="6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B-F944-823C-F78898E56C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 Tight Medium" pitchFamily="2" charset="0"/>
                    <a:ea typeface="Inter Tight Medium" pitchFamily="2" charset="0"/>
                    <a:cs typeface="Inter Tight Medium" pitchFamily="2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Tabelle1!$B$3:$C$3</c:f>
              <c:numCache>
                <c:formatCode>General</c:formatCode>
                <c:ptCount val="2"/>
                <c:pt idx="0">
                  <c:v>2021</c:v>
                </c:pt>
                <c:pt idx="1">
                  <c:v>2023</c:v>
                </c:pt>
              </c:numCache>
            </c:numRef>
          </c:cat>
          <c:val>
            <c:numRef>
              <c:f>Tabelle1!$B$4:$C$4</c:f>
              <c:numCache>
                <c:formatCode>0%</c:formatCode>
                <c:ptCount val="2"/>
                <c:pt idx="0">
                  <c:v>0.06</c:v>
                </c:pt>
                <c:pt idx="1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CB-F944-823C-F78898E56CC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6350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56993104"/>
        <c:axId val="157111904"/>
      </c:lineChart>
      <c:catAx>
        <c:axId val="15699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7111904"/>
        <c:crosses val="autoZero"/>
        <c:auto val="1"/>
        <c:lblAlgn val="ctr"/>
        <c:lblOffset val="100"/>
        <c:noMultiLvlLbl val="0"/>
      </c:catAx>
      <c:valAx>
        <c:axId val="157111904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699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72F3B-7C37-8FDC-5AB0-3632C9D5C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CD04C9-3B8D-E5E3-BDA8-EF959A01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760565-E99C-0F71-4A24-D0948684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46C0-73F9-0F48-A281-5ADD6DF59A93}" type="datetimeFigureOut">
              <a:rPr lang="de-DE" smtClean="0"/>
              <a:t>27.02.24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C6578B-1896-A6E3-F175-6EBB1042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A9C3D0-139D-C615-58BD-D4F19999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9CAF-BD11-104E-AD88-9B6C748882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96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1F5BB-0131-B1CF-652F-066D620B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77B424-35D5-C771-8D83-F61D18AC2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AE56A4-CB5E-51B7-8B11-3CC25D6E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46C0-73F9-0F48-A281-5ADD6DF59A93}" type="datetimeFigureOut">
              <a:rPr lang="de-DE" smtClean="0"/>
              <a:t>27.02.24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442074-7B2F-D60B-1BBA-B0149378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81F332-9CD3-A8AA-BC0B-E4C110BE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9CAF-BD11-104E-AD88-9B6C748882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53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66083D4-F381-1367-68D7-3F94A4C04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DC76986-FE74-933A-111F-0A907EFF1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0C7D3B-0332-BAD9-4177-1ACBAEE9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46C0-73F9-0F48-A281-5ADD6DF59A93}" type="datetimeFigureOut">
              <a:rPr lang="de-DE" smtClean="0"/>
              <a:t>27.02.24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287FE5-0959-366E-ED8C-45B52A0A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D473EC-24C3-8418-FC86-C091AABF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9CAF-BD11-104E-AD88-9B6C748882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29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20C86-39CE-10FB-DD54-1123BCE9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ADE357-F4E1-B7EC-FD47-80CD81789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8C08DC-4354-B25C-FB3A-6C0254C6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46C0-73F9-0F48-A281-5ADD6DF59A93}" type="datetimeFigureOut">
              <a:rPr lang="de-DE" smtClean="0"/>
              <a:t>27.02.24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A8051F-8344-E7C9-C6F2-5ABC742C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499C8B-2E10-1201-F5E9-CE4098D6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9CAF-BD11-104E-AD88-9B6C748882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98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9EE6F-7BE8-3A59-93C6-B6A9E946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92D3EF-AD10-C59A-FDAD-AB9E17CC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E4A3A8-AA27-3A86-D603-BD798E51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46C0-73F9-0F48-A281-5ADD6DF59A93}" type="datetimeFigureOut">
              <a:rPr lang="de-DE" smtClean="0"/>
              <a:t>27.02.24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2D6534-4401-44C4-5909-47C665A0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7C0F05-6A6C-478B-DAA4-332764C9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9CAF-BD11-104E-AD88-9B6C748882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0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FAC6A-5079-E155-E655-9978B236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16CDDA-489B-6952-E9E6-62E1E85A5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EBE246-3505-6065-C390-4AED2E27D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F9399D-B6A1-0038-6D0C-BBB09AA9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46C0-73F9-0F48-A281-5ADD6DF59A93}" type="datetimeFigureOut">
              <a:rPr lang="de-DE" smtClean="0"/>
              <a:t>27.02.24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181078-54D9-D349-9615-AF407649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375A7E-F983-C115-CF85-39F63641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9CAF-BD11-104E-AD88-9B6C748882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69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B8CAA-6750-E439-E61F-2C9EEA6A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2E37EF-ACF0-9355-8715-AD48846A9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66000B-BCD4-8E3D-39F7-2E4B7A9D6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36EDDE-FAC6-548E-C788-18BCEAFB7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ACEE6E-2896-93E6-1456-D15E18EB2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6148ED1-D624-5BB1-E002-C76C124F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46C0-73F9-0F48-A281-5ADD6DF59A93}" type="datetimeFigureOut">
              <a:rPr lang="de-DE" smtClean="0"/>
              <a:t>27.02.24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944175-B237-6255-1958-1C7CEB38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332E9DC-723F-D7F5-3287-83D74402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9CAF-BD11-104E-AD88-9B6C748882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65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E6909-E260-ECEE-ABA3-051BE14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04980E-63DF-0909-6479-CD9513D2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46C0-73F9-0F48-A281-5ADD6DF59A93}" type="datetimeFigureOut">
              <a:rPr lang="de-DE" smtClean="0"/>
              <a:t>27.02.24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1F2DB7-739F-C3DE-2517-B9796400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75FB30-73D7-DC94-920A-77EA980A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9CAF-BD11-104E-AD88-9B6C748882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29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122A74-B41E-83B3-E751-F0B85C2F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46C0-73F9-0F48-A281-5ADD6DF59A93}" type="datetimeFigureOut">
              <a:rPr lang="de-DE" smtClean="0"/>
              <a:t>27.02.24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8B295F-73C9-9580-E15E-DB6D2A08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D52C1E-560B-926C-37FA-34F2626A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9CAF-BD11-104E-AD88-9B6C748882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66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4359F-784F-7777-203E-4B6D8FD8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934056-A356-1002-A5D1-A6EF47394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97F0B1-295A-EADA-E488-04445BDDB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BC0754-B920-C0C7-0F7D-5C594B0D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46C0-73F9-0F48-A281-5ADD6DF59A93}" type="datetimeFigureOut">
              <a:rPr lang="de-DE" smtClean="0"/>
              <a:t>27.02.24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978CD2-53F3-E796-3374-D29EBDD0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C43B35-909D-B40D-400C-0D64EAFC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9CAF-BD11-104E-AD88-9B6C748882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02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1E151-34C2-6E8E-407A-74D328FE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E5C794-B79E-C634-3BB6-428271A0A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BA567F-670F-EF87-934D-E1EF0C95F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960EB1-67C4-A638-0A48-6AB2B72D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46C0-73F9-0F48-A281-5ADD6DF59A93}" type="datetimeFigureOut">
              <a:rPr lang="de-DE" smtClean="0"/>
              <a:t>27.02.24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E3F645-5947-8239-6648-A03BA6EB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4DFB8C-434D-7410-498A-82EB43AF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9CAF-BD11-104E-AD88-9B6C748882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32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B9C753-ACB8-A3E7-D6E4-4874C260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67A775-A366-D46D-76B0-2D7FC392D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757F2B-A852-180E-3F6B-4390A500F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646C0-73F9-0F48-A281-5ADD6DF59A93}" type="datetimeFigureOut">
              <a:rPr lang="de-DE" smtClean="0"/>
              <a:t>27.02.24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8A9996-D552-AC0F-74E7-050F88036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C5D60F-A771-1C5D-B65A-513C1FE5C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9CAF-BD11-104E-AD88-9B6C748882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33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DE2DB-FE70-7D80-F2C7-59E3D0206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28DFEB1C-314C-6C5A-3DA7-609CEC84D338}"/>
              </a:ext>
            </a:extLst>
          </p:cNvPr>
          <p:cNvSpPr/>
          <p:nvPr/>
        </p:nvSpPr>
        <p:spPr>
          <a:xfrm>
            <a:off x="8326048" y="0"/>
            <a:ext cx="38680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4471C3-FC03-E552-3FF6-2E75BF955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331" y="6165380"/>
            <a:ext cx="1440199" cy="348947"/>
          </a:xfrm>
          <a:prstGeom prst="rect">
            <a:avLst/>
          </a:prstGeom>
        </p:spPr>
      </p:pic>
      <p:sp>
        <p:nvSpPr>
          <p:cNvPr id="21" name="Untertitel 2">
            <a:extLst>
              <a:ext uri="{FF2B5EF4-FFF2-40B4-BE49-F238E27FC236}">
                <a16:creationId xmlns:a16="http://schemas.microsoft.com/office/drawing/2014/main" id="{DAFBE020-2209-0A06-228D-B0570D3930F8}"/>
              </a:ext>
            </a:extLst>
          </p:cNvPr>
          <p:cNvSpPr txBox="1">
            <a:spLocks/>
          </p:cNvSpPr>
          <p:nvPr/>
        </p:nvSpPr>
        <p:spPr>
          <a:xfrm>
            <a:off x="560134" y="6360870"/>
            <a:ext cx="7842114" cy="348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>
                <a:solidFill>
                  <a:srgbClr val="010102"/>
                </a:solidFill>
                <a:effectLst/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Basis: EPatient Survey 2024, n = 2.739 Nennungen (ungestützt)  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7BD7097-3A40-AED4-EA0D-290E2E4769C0}"/>
              </a:ext>
            </a:extLst>
          </p:cNvPr>
          <p:cNvSpPr txBox="1">
            <a:spLocks/>
          </p:cNvSpPr>
          <p:nvPr/>
        </p:nvSpPr>
        <p:spPr>
          <a:xfrm>
            <a:off x="555841" y="847681"/>
            <a:ext cx="880723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180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Wer sind die Anbieter von häufig genutzten Digital Health-Anwendungen in Deutschland? </a:t>
            </a:r>
            <a:r>
              <a:rPr lang="de-DE" sz="1800" dirty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(Angaben in Prozent)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3507FA0C-4CB8-F60E-8DA1-1E034A3A8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239195"/>
              </p:ext>
            </p:extLst>
          </p:nvPr>
        </p:nvGraphicFramePr>
        <p:xfrm>
          <a:off x="1562814" y="1834600"/>
          <a:ext cx="6839434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431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DE2DB-FE70-7D80-F2C7-59E3D0206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28DFEB1C-314C-6C5A-3DA7-609CEC84D338}"/>
              </a:ext>
            </a:extLst>
          </p:cNvPr>
          <p:cNvSpPr/>
          <p:nvPr/>
        </p:nvSpPr>
        <p:spPr>
          <a:xfrm>
            <a:off x="8326048" y="0"/>
            <a:ext cx="38680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4471C3-FC03-E552-3FF6-2E75BF955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331" y="6165380"/>
            <a:ext cx="1440199" cy="348947"/>
          </a:xfrm>
          <a:prstGeom prst="rect">
            <a:avLst/>
          </a:prstGeom>
        </p:spPr>
      </p:pic>
      <p:sp>
        <p:nvSpPr>
          <p:cNvPr id="21" name="Untertitel 2">
            <a:extLst>
              <a:ext uri="{FF2B5EF4-FFF2-40B4-BE49-F238E27FC236}">
                <a16:creationId xmlns:a16="http://schemas.microsoft.com/office/drawing/2014/main" id="{DAFBE020-2209-0A06-228D-B0570D3930F8}"/>
              </a:ext>
            </a:extLst>
          </p:cNvPr>
          <p:cNvSpPr txBox="1">
            <a:spLocks/>
          </p:cNvSpPr>
          <p:nvPr/>
        </p:nvSpPr>
        <p:spPr>
          <a:xfrm>
            <a:off x="560134" y="6183892"/>
            <a:ext cx="7842114" cy="348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>
                <a:solidFill>
                  <a:srgbClr val="010102"/>
                </a:solidFill>
                <a:effectLst/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Basis: EPatient Survey 2024, n = 6.000 (Vitaldaten: Index in Prozent aus folgenden Vitaldaten: Bewegung, Sport, Schlaf, Stress, Schmerzen)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F5CD0DE4-5890-46A5-D0F9-0B59A5F05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975996"/>
              </p:ext>
            </p:extLst>
          </p:nvPr>
        </p:nvGraphicFramePr>
        <p:xfrm>
          <a:off x="717360" y="1553497"/>
          <a:ext cx="8293834" cy="408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Untertitel 2">
            <a:extLst>
              <a:ext uri="{FF2B5EF4-FFF2-40B4-BE49-F238E27FC236}">
                <a16:creationId xmlns:a16="http://schemas.microsoft.com/office/drawing/2014/main" id="{01F8EFE2-BB42-3FEF-0D0F-E711878CE74A}"/>
              </a:ext>
            </a:extLst>
          </p:cNvPr>
          <p:cNvSpPr txBox="1">
            <a:spLocks/>
          </p:cNvSpPr>
          <p:nvPr/>
        </p:nvSpPr>
        <p:spPr>
          <a:xfrm>
            <a:off x="555841" y="847681"/>
            <a:ext cx="880723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180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Entwicklung ausgewählter Digital Health-Anwendungen in Deutschland über die Zeit </a:t>
            </a:r>
            <a:r>
              <a:rPr lang="de-DE" sz="1800" dirty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(Angaben in Prozent)</a:t>
            </a:r>
          </a:p>
        </p:txBody>
      </p:sp>
    </p:spTree>
    <p:extLst>
      <p:ext uri="{BB962C8B-B14F-4D97-AF65-F5344CB8AC3E}">
        <p14:creationId xmlns:p14="http://schemas.microsoft.com/office/powerpoint/2010/main" val="25090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DE2DB-FE70-7D80-F2C7-59E3D0206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28DFEB1C-314C-6C5A-3DA7-609CEC84D338}"/>
              </a:ext>
            </a:extLst>
          </p:cNvPr>
          <p:cNvSpPr/>
          <p:nvPr/>
        </p:nvSpPr>
        <p:spPr>
          <a:xfrm>
            <a:off x="8326048" y="0"/>
            <a:ext cx="38680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4471C3-FC03-E552-3FF6-2E75BF955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331" y="6165380"/>
            <a:ext cx="1440199" cy="348947"/>
          </a:xfrm>
          <a:prstGeom prst="rect">
            <a:avLst/>
          </a:prstGeom>
        </p:spPr>
      </p:pic>
      <p:sp>
        <p:nvSpPr>
          <p:cNvPr id="21" name="Untertitel 2">
            <a:extLst>
              <a:ext uri="{FF2B5EF4-FFF2-40B4-BE49-F238E27FC236}">
                <a16:creationId xmlns:a16="http://schemas.microsoft.com/office/drawing/2014/main" id="{DAFBE020-2209-0A06-228D-B0570D3930F8}"/>
              </a:ext>
            </a:extLst>
          </p:cNvPr>
          <p:cNvSpPr txBox="1">
            <a:spLocks/>
          </p:cNvSpPr>
          <p:nvPr/>
        </p:nvSpPr>
        <p:spPr>
          <a:xfrm>
            <a:off x="560134" y="6360870"/>
            <a:ext cx="7842114" cy="348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>
                <a:solidFill>
                  <a:srgbClr val="010102"/>
                </a:solidFill>
                <a:effectLst/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Basis: EPatient Survey 2024, n = 6.000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10F8624-1302-50D3-741E-CAEB01F07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375000"/>
              </p:ext>
            </p:extLst>
          </p:nvPr>
        </p:nvGraphicFramePr>
        <p:xfrm>
          <a:off x="2714093" y="2081353"/>
          <a:ext cx="5969726" cy="337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794AC85-C0C2-480C-4484-867374ED002F}"/>
              </a:ext>
            </a:extLst>
          </p:cNvPr>
          <p:cNvGrpSpPr>
            <a:grpSpLocks noChangeAspect="1"/>
          </p:cNvGrpSpPr>
          <p:nvPr/>
        </p:nvGrpSpPr>
        <p:grpSpPr>
          <a:xfrm>
            <a:off x="1377163" y="2727404"/>
            <a:ext cx="1451514" cy="1451514"/>
            <a:chOff x="396063" y="2347870"/>
            <a:chExt cx="1026732" cy="10267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53A7AC6-4D8A-7F42-C1E8-2E161E840789}"/>
                </a:ext>
              </a:extLst>
            </p:cNvPr>
            <p:cNvSpPr/>
            <p:nvPr/>
          </p:nvSpPr>
          <p:spPr>
            <a:xfrm>
              <a:off x="396063" y="2347870"/>
              <a:ext cx="1026732" cy="1026732"/>
            </a:xfrm>
            <a:prstGeom prst="ellipse">
              <a:avLst/>
            </a:prstGeom>
            <a:gradFill>
              <a:gsLst>
                <a:gs pos="4000">
                  <a:srgbClr val="BA712B"/>
                </a:gs>
                <a:gs pos="99000">
                  <a:srgbClr val="F6C02F"/>
                </a:gs>
              </a:gsLst>
              <a:lin ang="11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6883AC86-A905-E5C0-768D-CB909198D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103" y="2558548"/>
              <a:ext cx="584200" cy="546100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97B0FF7-60CC-03F5-D9EF-CBC731F407D8}"/>
              </a:ext>
            </a:extLst>
          </p:cNvPr>
          <p:cNvGrpSpPr>
            <a:grpSpLocks noChangeAspect="1"/>
          </p:cNvGrpSpPr>
          <p:nvPr/>
        </p:nvGrpSpPr>
        <p:grpSpPr>
          <a:xfrm>
            <a:off x="2402379" y="3302437"/>
            <a:ext cx="1451514" cy="1451514"/>
            <a:chOff x="1575081" y="3517047"/>
            <a:chExt cx="1026732" cy="102673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F13223-6A88-8AEB-5052-AE8013216756}"/>
                </a:ext>
              </a:extLst>
            </p:cNvPr>
            <p:cNvSpPr/>
            <p:nvPr/>
          </p:nvSpPr>
          <p:spPr>
            <a:xfrm>
              <a:off x="1575081" y="3517047"/>
              <a:ext cx="1026732" cy="1026732"/>
            </a:xfrm>
            <a:prstGeom prst="ellipse">
              <a:avLst/>
            </a:prstGeom>
            <a:gradFill>
              <a:gsLst>
                <a:gs pos="4000">
                  <a:srgbClr val="BA712B"/>
                </a:gs>
                <a:gs pos="99000">
                  <a:srgbClr val="F6C02F"/>
                </a:gs>
              </a:gsLst>
              <a:lin ang="11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7BB3811-E41C-DC99-D3E7-E3087DA2B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3347" y="3736890"/>
              <a:ext cx="330200" cy="596900"/>
            </a:xfrm>
            <a:prstGeom prst="rect">
              <a:avLst/>
            </a:prstGeom>
          </p:spPr>
        </p:pic>
      </p:grpSp>
      <p:sp>
        <p:nvSpPr>
          <p:cNvPr id="2" name="Untertitel 2">
            <a:extLst>
              <a:ext uri="{FF2B5EF4-FFF2-40B4-BE49-F238E27FC236}">
                <a16:creationId xmlns:a16="http://schemas.microsoft.com/office/drawing/2014/main" id="{ED6D46B6-1D17-887C-CA2E-8D2D41526406}"/>
              </a:ext>
            </a:extLst>
          </p:cNvPr>
          <p:cNvSpPr txBox="1">
            <a:spLocks/>
          </p:cNvSpPr>
          <p:nvPr/>
        </p:nvSpPr>
        <p:spPr>
          <a:xfrm>
            <a:off x="555841" y="847681"/>
            <a:ext cx="880723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180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Patienten, welche im aktuellen Jahr eine App von ihrer Arztpraxis erhalten haben </a:t>
            </a:r>
            <a:r>
              <a:rPr lang="de-DE" sz="1800" dirty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(Angaben in Prozent)</a:t>
            </a:r>
          </a:p>
        </p:txBody>
      </p:sp>
    </p:spTree>
    <p:extLst>
      <p:ext uri="{BB962C8B-B14F-4D97-AF65-F5344CB8AC3E}">
        <p14:creationId xmlns:p14="http://schemas.microsoft.com/office/powerpoint/2010/main" val="296858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DE2DB-FE70-7D80-F2C7-59E3D0206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28DFEB1C-314C-6C5A-3DA7-609CEC84D338}"/>
              </a:ext>
            </a:extLst>
          </p:cNvPr>
          <p:cNvSpPr/>
          <p:nvPr/>
        </p:nvSpPr>
        <p:spPr>
          <a:xfrm>
            <a:off x="8326048" y="0"/>
            <a:ext cx="38680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4471C3-FC03-E552-3FF6-2E75BF955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331" y="6165380"/>
            <a:ext cx="1440199" cy="348947"/>
          </a:xfrm>
          <a:prstGeom prst="rect">
            <a:avLst/>
          </a:prstGeom>
        </p:spPr>
      </p:pic>
      <p:pic>
        <p:nvPicPr>
          <p:cNvPr id="2" name="Grafik 1" descr="Ein Bild, das Karte, Kunst, Schwarzweiß enthält.&#10;&#10;Automatisch generierte Beschreibung">
            <a:extLst>
              <a:ext uri="{FF2B5EF4-FFF2-40B4-BE49-F238E27FC236}">
                <a16:creationId xmlns:a16="http://schemas.microsoft.com/office/drawing/2014/main" id="{189665FD-0EF5-1832-8B3A-9EED8A2E6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47" y="1540376"/>
            <a:ext cx="9872749" cy="4625003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F4873EE9-8A0E-9F8D-E887-2CBFC1A73623}"/>
              </a:ext>
            </a:extLst>
          </p:cNvPr>
          <p:cNvSpPr txBox="1">
            <a:spLocks/>
          </p:cNvSpPr>
          <p:nvPr/>
        </p:nvSpPr>
        <p:spPr>
          <a:xfrm>
            <a:off x="555840" y="847681"/>
            <a:ext cx="11397727" cy="5144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de-DE" sz="1800" dirty="0">
                <a:latin typeface="Inter Tight SemiBold" pitchFamily="2" charset="0"/>
                <a:ea typeface="Inter Tight SemiBold" pitchFamily="2" charset="0"/>
                <a:cs typeface="Inter Tight SemiBold" pitchFamily="2" charset="0"/>
              </a:rPr>
              <a:t>Länder, in denen die Mehrheit der Vitaldaten der Deutschen auf Servern vorliegen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80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80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80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80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80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80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80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80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80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80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80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800" dirty="0">
              <a:latin typeface="Inter Tight SemiBold" pitchFamily="2" charset="0"/>
              <a:ea typeface="Inter Tight SemiBold" pitchFamily="2" charset="0"/>
              <a:cs typeface="Inter Tight SemiBold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endParaRPr lang="de-DE" sz="1400" dirty="0"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de-DE" sz="1400" dirty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Apple Health, Google Fit/fitbit (USA) sowie Samsung Health (Südkorea) sind für über 20 gemessene Vitalwerte eine der führenden hierfür verwendeten Lösungen in Deutschland, </a:t>
            </a:r>
            <a:r>
              <a:rPr lang="de-DE" sz="1400" dirty="0">
                <a:solidFill>
                  <a:srgbClr val="010102"/>
                </a:solidFill>
                <a:effectLst/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Basis: EPatient Survey 2024, n = 6.000</a:t>
            </a:r>
            <a:endParaRPr lang="de-DE" sz="1400" dirty="0"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48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Macintosh PowerPoint</Application>
  <PresentationFormat>Breitbild</PresentationFormat>
  <Paragraphs>27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Inter Tight Light</vt:lpstr>
      <vt:lpstr>Inter Tight SemiBold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Svea Krutisch</dc:creator>
  <cp:lastModifiedBy>Alexander Schachinger</cp:lastModifiedBy>
  <cp:revision>24</cp:revision>
  <dcterms:created xsi:type="dcterms:W3CDTF">2024-02-08T10:24:19Z</dcterms:created>
  <dcterms:modified xsi:type="dcterms:W3CDTF">2024-02-27T07:28:32Z</dcterms:modified>
</cp:coreProperties>
</file>